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2"/>
  </p:notesMasterIdLst>
  <p:sldIdLst>
    <p:sldId id="256" r:id="rId2"/>
    <p:sldId id="257" r:id="rId3"/>
    <p:sldId id="260" r:id="rId4"/>
    <p:sldId id="258" r:id="rId5"/>
    <p:sldId id="259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69" r:id="rId14"/>
    <p:sldId id="273" r:id="rId15"/>
    <p:sldId id="270" r:id="rId16"/>
    <p:sldId id="271" r:id="rId17"/>
    <p:sldId id="272" r:id="rId18"/>
    <p:sldId id="274" r:id="rId19"/>
    <p:sldId id="277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F8019-9E18-4B3B-B91A-AF1AA83586E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B6155-33CC-48E7-88E1-3B8D8E637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55-33CC-48E7-88E1-3B8D8E6379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88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55-33CC-48E7-88E1-3B8D8E6379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55-33CC-48E7-88E1-3B8D8E6379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9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B5D0A-4E60-2433-1A4C-F10B12D83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FF532-CBAB-7EBE-A9FC-D0F3AD9DF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AD831-A4DE-B5E8-D316-EB7EC67BE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5DF20-8CC8-703C-FB10-4C43FFED3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55-33CC-48E7-88E1-3B8D8E6379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9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751-ED24-205F-A8F2-8F3E9099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F7AF0-9E7E-4D70-7EC8-12E24B6BE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372D2-7E8B-853B-4C26-BA8F26079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1D9A4-A219-B051-3A2B-E30B51B67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55-33CC-48E7-88E1-3B8D8E6379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F1B5A-9A8D-5CD2-4B5E-BAFD956D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E388CF-83D8-B2CC-4803-CF8475278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6E371-BAF5-2AD4-18B5-09BE9DC2E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D6BCE-B02D-18FA-F92F-DBC011C88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55-33CC-48E7-88E1-3B8D8E6379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0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E93D6-95C0-D836-33DD-0FB3AC031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D001D-63C0-C71D-7E02-C2CB93A03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75FCE-B9BB-B7EA-1F0E-2021D8168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50E5E-8FE4-D5D8-2E0D-3D9E85AB9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55-33CC-48E7-88E1-3B8D8E6379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E552-C1AB-1F69-AD8B-1E270BE80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D4D0F-2AAC-CCF5-2322-8A916A02B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F7F05-3CD1-73ED-574B-7538B74AD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81F4B-256E-8C97-5A88-A83AF4A82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55-33CC-48E7-88E1-3B8D8E6379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8C63C-40EB-74D7-AA7D-74D19864A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0B2F2B-218E-22AE-CDEC-8E4906C94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21304-911D-8E81-2F6F-3D40FD964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47EC9-4E72-D271-1302-E6F45C475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55-33CC-48E7-88E1-3B8D8E6379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75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B6155-33CC-48E7-88E1-3B8D8E6379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3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0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7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1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2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5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5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3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3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5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4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68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research_lvde/tex/out/main.pdf#page=1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research_lvde/tex/out/main.pdf#page=1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research_lvde/tex/out/main.pdf#page=1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research_lvde/tex/out/main.pdf#page=2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NMWkD5VsZ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eyanGhoreshi/PokemonPlatinumSingleSequence" TargetMode="External"/><Relationship Id="rId4" Type="http://schemas.openxmlformats.org/officeDocument/2006/relationships/hyperlink" Target="https://github.com/KeeyanGhoreshi/PlatinumSimulato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Pok&#233;m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research_lvde/experiments/defining_a_proper_battle_observation_space.ipynb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research_lvde/tex/out/main.pdf#page=17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../research_lvde/experiments/defining_a_proper_battle_observation_space.ipynb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lc.pokemonshowdown.com/?gen=4" TargetMode="External"/><Relationship Id="rId5" Type="http://schemas.openxmlformats.org/officeDocument/2006/relationships/hyperlink" Target="https://img.pokemondb.net/images/typechart-gen2345.png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bulbapedia.bulbagarden.net/wiki/Damage" TargetMode="Externa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research_lvde/tex/out/main.pdf#page=2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BA6870-D03B-59F6-3B20-ECB878D96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4F5E6-F9C8-D9BF-6DB0-043C682EB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5338112"/>
            <a:ext cx="6816312" cy="133707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 Probabilistic Approach to Pokémon Platinum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692AD-CACB-3B38-82FF-296A0E839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299" y="5474501"/>
            <a:ext cx="3548891" cy="106430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Luc van den Enden</a:t>
            </a:r>
          </a:p>
          <a:p>
            <a:r>
              <a:rPr lang="en-US" sz="1800" dirty="0"/>
              <a:t>453142@student.fontys.nl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07C44E-5608-5BA7-E07F-64016EA2A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5143500"/>
          </a:xfrm>
          <a:custGeom>
            <a:avLst/>
            <a:gdLst>
              <a:gd name="connsiteX0" fmla="*/ 0 w 12191998"/>
              <a:gd name="connsiteY0" fmla="*/ 0 h 5143500"/>
              <a:gd name="connsiteX1" fmla="*/ 12191998 w 12191998"/>
              <a:gd name="connsiteY1" fmla="*/ 0 h 5143500"/>
              <a:gd name="connsiteX2" fmla="*/ 12191998 w 12191998"/>
              <a:gd name="connsiteY2" fmla="*/ 4482569 h 5143500"/>
              <a:gd name="connsiteX3" fmla="*/ 11531067 w 12191998"/>
              <a:gd name="connsiteY3" fmla="*/ 5143500 h 5143500"/>
              <a:gd name="connsiteX4" fmla="*/ 660929 w 12191998"/>
              <a:gd name="connsiteY4" fmla="*/ 5143500 h 5143500"/>
              <a:gd name="connsiteX5" fmla="*/ 13426 w 12191998"/>
              <a:gd name="connsiteY5" fmla="*/ 4615770 h 5143500"/>
              <a:gd name="connsiteX6" fmla="*/ 0 w 12191998"/>
              <a:gd name="connsiteY6" fmla="*/ 44825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8" h="5143500">
                <a:moveTo>
                  <a:pt x="0" y="0"/>
                </a:moveTo>
                <a:lnTo>
                  <a:pt x="12191998" y="0"/>
                </a:lnTo>
                <a:lnTo>
                  <a:pt x="12191998" y="4482569"/>
                </a:lnTo>
                <a:cubicBezTo>
                  <a:pt x="12191998" y="4847591"/>
                  <a:pt x="11896089" y="5143500"/>
                  <a:pt x="11531067" y="5143500"/>
                </a:cubicBezTo>
                <a:lnTo>
                  <a:pt x="660929" y="5143500"/>
                </a:lnTo>
                <a:cubicBezTo>
                  <a:pt x="341535" y="5143500"/>
                  <a:pt x="75055" y="4916945"/>
                  <a:pt x="13426" y="4615770"/>
                </a:cubicBezTo>
                <a:lnTo>
                  <a:pt x="0" y="44825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yellow and blue logo&#10;&#10;Description automatically generated">
            <a:extLst>
              <a:ext uri="{FF2B5EF4-FFF2-40B4-BE49-F238E27FC236}">
                <a16:creationId xmlns:a16="http://schemas.microsoft.com/office/drawing/2014/main" id="{C6CC4126-D131-D858-884E-EEB0D2792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02" y="624194"/>
            <a:ext cx="7146993" cy="38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17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F41C9-5FF9-EAFC-64D3-BE5B42C34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A042AA3-5BE5-3AE5-5A03-B899D5ADD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80689-09F6-44E2-E631-857E391FC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162"/>
            <a:ext cx="4797012" cy="1802538"/>
          </a:xfrm>
        </p:spPr>
        <p:txBody>
          <a:bodyPr anchor="t">
            <a:normAutofit/>
          </a:bodyPr>
          <a:lstStyle/>
          <a:p>
            <a:r>
              <a:rPr lang="en-US" sz="3100" dirty="0"/>
              <a:t>Preliminary Research</a:t>
            </a:r>
            <a:br>
              <a:rPr lang="en-US" sz="3100" dirty="0"/>
            </a:br>
            <a:r>
              <a:rPr lang="en-US" sz="1100" u="sng" dirty="0">
                <a:hlinkClick r:id="rId3" action="ppaction://hlinkfile"/>
              </a:rPr>
              <a:t>research_lvde\tex\out\main.</a:t>
            </a:r>
            <a:r>
              <a:rPr lang="en-US" sz="1100" u="sng" dirty="0">
                <a:hlinkClick r:id="rId3" action="ppaction://hlinkfile"/>
              </a:rPr>
              <a:t>pdf</a:t>
            </a:r>
            <a:r>
              <a:rPr lang="en-US" sz="1100" u="sng" dirty="0">
                <a:hlinkClick r:id="rId4" action="ppaction://hlinkfile"/>
              </a:rPr>
              <a:t>#page=17</a:t>
            </a:r>
            <a:br>
              <a:rPr lang="en-US" sz="3100" dirty="0"/>
            </a:br>
            <a:r>
              <a:rPr lang="en-US" sz="1100" b="0" dirty="0">
                <a:effectLst/>
              </a:rPr>
              <a:t>How can Markovian decision processes be implemented in Python?</a:t>
            </a:r>
            <a:endParaRPr lang="en-US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72E85-D131-8D9E-74F8-BE4EFD52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C7BD64-C2B2-A785-26D0-DDCD49FA2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7" y="2569464"/>
            <a:ext cx="4765264" cy="3555138"/>
          </a:xfrm>
        </p:spPr>
        <p:txBody>
          <a:bodyPr anchor="t">
            <a:normAutofit/>
          </a:bodyPr>
          <a:lstStyle/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What are Markovian decision processes and what is their relation towards reinforcement learning?</a:t>
            </a:r>
          </a:p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What tools, libraries, or frameworks are available to assist in programming Markovian decision processes?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7ED4028B-F2B9-AF33-D590-DEBAF66765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1" b="1463"/>
          <a:stretch/>
        </p:blipFill>
        <p:spPr>
          <a:xfrm>
            <a:off x="6109274" y="838201"/>
            <a:ext cx="5244527" cy="5181600"/>
          </a:xfrm>
          <a:custGeom>
            <a:avLst/>
            <a:gdLst/>
            <a:ahLst/>
            <a:cxnLst/>
            <a:rect l="l" t="t" r="r" b="b"/>
            <a:pathLst>
              <a:path w="5244527" h="5181600">
                <a:moveTo>
                  <a:pt x="525103" y="0"/>
                </a:moveTo>
                <a:lnTo>
                  <a:pt x="4719424" y="0"/>
                </a:lnTo>
                <a:cubicBezTo>
                  <a:pt x="5009430" y="0"/>
                  <a:pt x="5244527" y="235097"/>
                  <a:pt x="5244527" y="525103"/>
                </a:cubicBezTo>
                <a:lnTo>
                  <a:pt x="5244527" y="4656497"/>
                </a:lnTo>
                <a:cubicBezTo>
                  <a:pt x="5244527" y="4946503"/>
                  <a:pt x="5009430" y="5181600"/>
                  <a:pt x="4719424" y="5181600"/>
                </a:cubicBezTo>
                <a:lnTo>
                  <a:pt x="525103" y="5181600"/>
                </a:lnTo>
                <a:cubicBezTo>
                  <a:pt x="235097" y="5181600"/>
                  <a:pt x="0" y="4946503"/>
                  <a:pt x="0" y="4656497"/>
                </a:cubicBezTo>
                <a:lnTo>
                  <a:pt x="0" y="525103"/>
                </a:lnTo>
                <a:cubicBezTo>
                  <a:pt x="0" y="235097"/>
                  <a:pt x="235097" y="0"/>
                  <a:pt x="52510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A61C1-8191-38F9-1496-8D27357C0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558080-3971-D8DF-EBB2-725970A0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2C9B51-AA1C-C9AC-EED9-D0E34B97F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4B7E8-3F89-021E-E5F4-9B57DEB4D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162"/>
            <a:ext cx="4797012" cy="1802538"/>
          </a:xfrm>
        </p:spPr>
        <p:txBody>
          <a:bodyPr anchor="t">
            <a:normAutofit/>
          </a:bodyPr>
          <a:lstStyle/>
          <a:p>
            <a:r>
              <a:rPr lang="en-US" sz="3100" dirty="0"/>
              <a:t>Preliminary Research</a:t>
            </a:r>
            <a:br>
              <a:rPr lang="en-US" sz="3100" dirty="0"/>
            </a:br>
            <a:r>
              <a:rPr lang="en-US" sz="1100" u="sng" dirty="0">
                <a:hlinkClick r:id="rId3" action="ppaction://hlinkfile"/>
              </a:rPr>
              <a:t>research_lvde\tex\out\main.pdf#page=19</a:t>
            </a:r>
            <a:br>
              <a:rPr lang="en-US" sz="1100" u="sng" dirty="0"/>
            </a:br>
            <a:r>
              <a:rPr lang="en-US" sz="1100" b="0" dirty="0">
                <a:effectLst/>
              </a:rPr>
              <a:t>What are popular (both old and new) reinforcement learning approaches?</a:t>
            </a:r>
            <a:endParaRPr lang="en-US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7F84-A494-F6D9-EB2D-8B3253A1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B46B48E-DAC5-9742-99C6-74726C1C0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7" y="2569464"/>
            <a:ext cx="4765264" cy="3555138"/>
          </a:xfrm>
        </p:spPr>
        <p:txBody>
          <a:bodyPr anchor="t">
            <a:normAutofit fontScale="92500" lnSpcReduction="20000"/>
          </a:bodyPr>
          <a:lstStyle/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Exploration vs Exploitation</a:t>
            </a:r>
          </a:p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Value-based vs Policy-based approaches</a:t>
            </a:r>
          </a:p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On-policy vs Off-policy approaches</a:t>
            </a:r>
            <a:endParaRPr lang="en-US" dirty="0"/>
          </a:p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Model-based vs Model-free approaches</a:t>
            </a:r>
          </a:p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Action-Cost function and Reward Function</a:t>
            </a:r>
            <a:endParaRPr lang="en-US" dirty="0"/>
          </a:p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Comparative Analysis on Popular Reinforcement Learning Approaches</a:t>
            </a:r>
          </a:p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How do these approaches compare in terms of their strengths and weaknesses?</a:t>
            </a:r>
            <a:endParaRPr lang="en-US" dirty="0"/>
          </a:p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Are there supporting methods, such as statistical techniques or others, that could enhance the effectiveness of reinforcement learning?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9D73755E-D94A-9819-C304-0CB8236221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1463"/>
          <a:stretch/>
        </p:blipFill>
        <p:spPr>
          <a:xfrm>
            <a:off x="6109274" y="838201"/>
            <a:ext cx="5244527" cy="5181600"/>
          </a:xfrm>
          <a:custGeom>
            <a:avLst/>
            <a:gdLst/>
            <a:ahLst/>
            <a:cxnLst/>
            <a:rect l="l" t="t" r="r" b="b"/>
            <a:pathLst>
              <a:path w="5244527" h="5181600">
                <a:moveTo>
                  <a:pt x="525103" y="0"/>
                </a:moveTo>
                <a:lnTo>
                  <a:pt x="4719424" y="0"/>
                </a:lnTo>
                <a:cubicBezTo>
                  <a:pt x="5009430" y="0"/>
                  <a:pt x="5244527" y="235097"/>
                  <a:pt x="5244527" y="525103"/>
                </a:cubicBezTo>
                <a:lnTo>
                  <a:pt x="5244527" y="4656497"/>
                </a:lnTo>
                <a:cubicBezTo>
                  <a:pt x="5244527" y="4946503"/>
                  <a:pt x="5009430" y="5181600"/>
                  <a:pt x="4719424" y="5181600"/>
                </a:cubicBezTo>
                <a:lnTo>
                  <a:pt x="525103" y="5181600"/>
                </a:lnTo>
                <a:cubicBezTo>
                  <a:pt x="235097" y="5181600"/>
                  <a:pt x="0" y="4946503"/>
                  <a:pt x="0" y="4656497"/>
                </a:cubicBezTo>
                <a:lnTo>
                  <a:pt x="0" y="525103"/>
                </a:lnTo>
                <a:cubicBezTo>
                  <a:pt x="0" y="235097"/>
                  <a:pt x="235097" y="0"/>
                  <a:pt x="52510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1FF53-11D7-E022-E71F-049DC91BD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0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88366-3FD1-0F68-92C2-BE0AE4ED7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7249-7F0D-172C-8E1D-A2708008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162"/>
            <a:ext cx="4797012" cy="1802538"/>
          </a:xfrm>
        </p:spPr>
        <p:txBody>
          <a:bodyPr anchor="t">
            <a:normAutofit/>
          </a:bodyPr>
          <a:lstStyle/>
          <a:p>
            <a:r>
              <a:rPr lang="en-US" sz="3100" dirty="0"/>
              <a:t>Preliminary Research</a:t>
            </a:r>
            <a:br>
              <a:rPr lang="en-US" sz="3100" dirty="0"/>
            </a:br>
            <a:r>
              <a:rPr lang="en-US" sz="1100" u="sng" dirty="0">
                <a:hlinkClick r:id="rId3" action="ppaction://hlinkfile"/>
              </a:rPr>
              <a:t>research_lvde\tex\out\main.pdf#page=23</a:t>
            </a:r>
            <a:br>
              <a:rPr lang="en-US" sz="3100" dirty="0"/>
            </a:br>
            <a:r>
              <a:rPr lang="en-US" sz="1100" b="0" dirty="0">
                <a:effectLst/>
              </a:rPr>
              <a:t>How can we efficiently simulate Pokémon Platinum?</a:t>
            </a:r>
            <a:endParaRPr lang="en-US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3C823-5B5C-CD39-EAFE-353E5F16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2EC3A57-D881-9DC7-9C02-034ABD082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7" y="2569464"/>
            <a:ext cx="4765264" cy="3555138"/>
          </a:xfrm>
        </p:spPr>
        <p:txBody>
          <a:bodyPr anchor="t">
            <a:normAutofit/>
          </a:bodyPr>
          <a:lstStyle/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What does "efficiency" entail in this context, particularly regarding time complexity (and potentially space complexity)?</a:t>
            </a:r>
          </a:p>
          <a:p>
            <a:pPr marL="571500" lvl="1" indent="-342900">
              <a:buAutoNum type="arabicPeriod"/>
            </a:pPr>
            <a:r>
              <a:rPr lang="en-US" b="0" dirty="0">
                <a:effectLst/>
              </a:rPr>
              <a:t>What existing software products or tools are available for this purpose, and how can they be utilized or adapted?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50A6F-0D5C-4869-8421-7565AFF598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2252"/>
          <a:stretch/>
        </p:blipFill>
        <p:spPr>
          <a:xfrm>
            <a:off x="6109274" y="838201"/>
            <a:ext cx="5244527" cy="5181600"/>
          </a:xfrm>
          <a:custGeom>
            <a:avLst/>
            <a:gdLst/>
            <a:ahLst/>
            <a:cxnLst/>
            <a:rect l="l" t="t" r="r" b="b"/>
            <a:pathLst>
              <a:path w="5244527" h="5181600">
                <a:moveTo>
                  <a:pt x="525103" y="0"/>
                </a:moveTo>
                <a:lnTo>
                  <a:pt x="4719424" y="0"/>
                </a:lnTo>
                <a:cubicBezTo>
                  <a:pt x="5009430" y="0"/>
                  <a:pt x="5244527" y="235097"/>
                  <a:pt x="5244527" y="525103"/>
                </a:cubicBezTo>
                <a:lnTo>
                  <a:pt x="5244527" y="4656497"/>
                </a:lnTo>
                <a:cubicBezTo>
                  <a:pt x="5244527" y="4946503"/>
                  <a:pt x="5009430" y="5181600"/>
                  <a:pt x="4719424" y="5181600"/>
                </a:cubicBezTo>
                <a:lnTo>
                  <a:pt x="525103" y="5181600"/>
                </a:lnTo>
                <a:cubicBezTo>
                  <a:pt x="235097" y="5181600"/>
                  <a:pt x="0" y="4946503"/>
                  <a:pt x="0" y="4656497"/>
                </a:cubicBezTo>
                <a:lnTo>
                  <a:pt x="0" y="525103"/>
                </a:lnTo>
                <a:cubicBezTo>
                  <a:pt x="0" y="235097"/>
                  <a:pt x="235097" y="0"/>
                  <a:pt x="52510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735CF-CCBE-3F70-C0DA-5AD25C6E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5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2C65-16F7-E0CF-F109-A29F8393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797118"/>
          </a:xfrm>
        </p:spPr>
        <p:txBody>
          <a:bodyPr/>
          <a:lstStyle/>
          <a:p>
            <a:r>
              <a:rPr lang="en-US" dirty="0"/>
              <a:t>To summarize the conclusions…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2DAB4-AD16-2AA3-1682-FB685416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3DB0B-5401-AD8C-764C-16D62AA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23DCFC-8A6F-9C7A-54B3-925EE620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1656098"/>
            <a:ext cx="10294433" cy="502410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b="0" dirty="0">
                <a:effectLst/>
              </a:rPr>
              <a:t>How can Markovian decision processes be implemented in Python?</a:t>
            </a:r>
          </a:p>
          <a:p>
            <a:pPr lvl="1"/>
            <a:r>
              <a:rPr lang="en-US" b="0" dirty="0">
                <a:effectLst/>
              </a:rPr>
              <a:t>See next slide</a:t>
            </a:r>
          </a:p>
          <a:p>
            <a:pPr marL="228600" lvl="1" indent="0">
              <a:buNone/>
            </a:pPr>
            <a:endParaRPr lang="en-US" b="0" dirty="0">
              <a:effectLst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b="0" dirty="0">
                <a:effectLst/>
              </a:rPr>
              <a:t>What are popular (both old and new) reinforcement learning approaches?</a:t>
            </a:r>
          </a:p>
          <a:p>
            <a:pPr lvl="1"/>
            <a:r>
              <a:rPr lang="en-US" sz="1500" dirty="0"/>
              <a:t>Q-Learning</a:t>
            </a:r>
          </a:p>
          <a:p>
            <a:pPr lvl="2"/>
            <a:r>
              <a:rPr lang="en-US" sz="1500" dirty="0"/>
              <a:t>Table based</a:t>
            </a:r>
          </a:p>
          <a:p>
            <a:pPr lvl="2"/>
            <a:r>
              <a:rPr lang="en-US" sz="1500" dirty="0"/>
              <a:t>Network based</a:t>
            </a:r>
          </a:p>
          <a:p>
            <a:pPr lvl="1"/>
            <a:r>
              <a:rPr lang="en-US" sz="1500" dirty="0"/>
              <a:t>SARSA</a:t>
            </a:r>
          </a:p>
          <a:p>
            <a:pPr lvl="1"/>
            <a:r>
              <a:rPr lang="en-US" sz="1500" dirty="0"/>
              <a:t>PPO</a:t>
            </a:r>
          </a:p>
          <a:p>
            <a:pPr lvl="1"/>
            <a:r>
              <a:rPr lang="en-US" sz="1500" dirty="0"/>
              <a:t>Soft Actor-Critic</a:t>
            </a:r>
          </a:p>
          <a:p>
            <a:pPr lvl="1"/>
            <a:r>
              <a:rPr lang="en-US" sz="1500" dirty="0"/>
              <a:t>Deep Deterministic Policy Gradient</a:t>
            </a:r>
          </a:p>
          <a:p>
            <a:pPr lvl="1"/>
            <a:r>
              <a:rPr lang="en-US" sz="1500" dirty="0"/>
              <a:t>Trust Region Policy Optimization</a:t>
            </a:r>
          </a:p>
          <a:p>
            <a:pPr lvl="1"/>
            <a:r>
              <a:rPr lang="en-US" dirty="0"/>
              <a:t>MCTS</a:t>
            </a:r>
          </a:p>
          <a:p>
            <a:pPr lvl="1"/>
            <a:r>
              <a:rPr lang="en-US" b="0" dirty="0">
                <a:effectLst/>
              </a:rPr>
              <a:t>Temporal Difference Learning</a:t>
            </a:r>
          </a:p>
          <a:p>
            <a:pPr lvl="1"/>
            <a:endParaRPr lang="en-US" b="0" dirty="0">
              <a:effectLst/>
            </a:endParaRPr>
          </a:p>
          <a:p>
            <a:pPr marL="342900" indent="-342900">
              <a:buAutoNum type="arabicPeriod"/>
            </a:pPr>
            <a:r>
              <a:rPr lang="en-US" b="0" dirty="0">
                <a:effectLst/>
              </a:rPr>
              <a:t>How can we efficiently simulate Pokémon Platinum?</a:t>
            </a:r>
          </a:p>
          <a:p>
            <a:pPr lvl="1"/>
            <a:r>
              <a:rPr lang="en-US" dirty="0"/>
              <a:t>See next slide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2805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4BD01-76E7-94A7-C408-E481CCB33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73D9-3E1B-12B1-C860-BA693733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797118"/>
          </a:xfrm>
        </p:spPr>
        <p:txBody>
          <a:bodyPr/>
          <a:lstStyle/>
          <a:p>
            <a:r>
              <a:rPr lang="en-US" dirty="0"/>
              <a:t>To summarize the conclusions…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1D666-EB6A-7F60-36A7-63BAED08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F7C9-AFD6-E61B-EFA8-0FD6D298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0DC9A9-D106-772C-F975-FFEF001F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1656099"/>
            <a:ext cx="2645477" cy="4768662"/>
          </a:xfrm>
        </p:spPr>
        <p:txBody>
          <a:bodyPr/>
          <a:lstStyle/>
          <a:p>
            <a:r>
              <a:rPr lang="en-US" dirty="0"/>
              <a:t>Packages used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6A27F0-C972-6342-CD26-AF2AFE9B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7" y="2051889"/>
            <a:ext cx="2038635" cy="36962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87EA45-53D8-C650-5231-74952E26620B}"/>
              </a:ext>
            </a:extLst>
          </p:cNvPr>
          <p:cNvSpPr txBox="1"/>
          <p:nvPr/>
        </p:nvSpPr>
        <p:spPr>
          <a:xfrm>
            <a:off x="3103436" y="3666449"/>
            <a:ext cx="9090519" cy="2620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@book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rn2022aima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{Artificial Intelligence: A Modern Approach (4</a:t>
            </a:r>
            <a:r>
              <a:rPr lang="en-US" b="0" baseline="300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Edition)},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{Stuart J. Russell and Peter Norvig},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{2022},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{https://aima.cs.berkeley.edu/global-index.html},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{Pearson},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isbn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{9781292401133},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217DA2B-BB4B-A043-0EE0-908B80A5B454}"/>
              </a:ext>
            </a:extLst>
          </p:cNvPr>
          <p:cNvSpPr txBox="1">
            <a:spLocks/>
          </p:cNvSpPr>
          <p:nvPr/>
        </p:nvSpPr>
        <p:spPr>
          <a:xfrm>
            <a:off x="3103436" y="1656099"/>
            <a:ext cx="2645477" cy="4768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Sources used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53282D-9356-1714-F8F7-B7557C13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436" y="2051889"/>
            <a:ext cx="4515480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9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2F2A31-C129-2298-9973-26A0E0FAA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BBDA6-E9CF-DF54-9432-B32C918F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49808"/>
            <a:ext cx="5093863" cy="1811482"/>
          </a:xfrm>
        </p:spPr>
        <p:txBody>
          <a:bodyPr anchor="t">
            <a:norm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4016C-5BE6-4DB9-42D1-FBE50252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7C3F27-FA42-EAFD-3793-8F9454E8D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7" y="2574488"/>
            <a:ext cx="5062115" cy="3547872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Start off simple</a:t>
            </a:r>
          </a:p>
          <a:p>
            <a:r>
              <a:rPr lang="en-US" dirty="0"/>
              <a:t>Increase environment complexity gradually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Order of experiments</a:t>
            </a:r>
          </a:p>
          <a:p>
            <a:r>
              <a:rPr lang="en-US" dirty="0"/>
              <a:t>Initial Pokémon battling environment</a:t>
            </a:r>
          </a:p>
          <a:p>
            <a:r>
              <a:rPr lang="en-US" dirty="0"/>
              <a:t>DQN on starter battle</a:t>
            </a:r>
          </a:p>
          <a:p>
            <a:r>
              <a:rPr lang="en-US" dirty="0"/>
              <a:t>MCTS on starter battle</a:t>
            </a:r>
          </a:p>
          <a:p>
            <a:r>
              <a:rPr lang="en-US" dirty="0"/>
              <a:t>Defining proper observation space</a:t>
            </a:r>
          </a:p>
          <a:p>
            <a:r>
              <a:rPr lang="en-US" dirty="0"/>
              <a:t>Gauntlet environment</a:t>
            </a:r>
          </a:p>
        </p:txBody>
      </p:sp>
      <p:pic>
        <p:nvPicPr>
          <p:cNvPr id="8" name="Content Placeholder 7" descr="A card with a cartoon character holding a clipboard&#10;&#10;Description automatically generated">
            <a:extLst>
              <a:ext uri="{FF2B5EF4-FFF2-40B4-BE49-F238E27FC236}">
                <a16:creationId xmlns:a16="http://schemas.microsoft.com/office/drawing/2014/main" id="{109AA9C2-505D-A925-C44E-8A2015F0A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806"/>
          <a:stretch/>
        </p:blipFill>
        <p:spPr>
          <a:xfrm>
            <a:off x="7156290" y="78539"/>
            <a:ext cx="4963886" cy="6700922"/>
          </a:xfrm>
          <a:custGeom>
            <a:avLst/>
            <a:gdLst/>
            <a:ahLst/>
            <a:cxnLst/>
            <a:rect l="l" t="t" r="r" b="b"/>
            <a:pathLst>
              <a:path w="4963886" h="6700922">
                <a:moveTo>
                  <a:pt x="678017" y="0"/>
                </a:moveTo>
                <a:lnTo>
                  <a:pt x="4285869" y="0"/>
                </a:lnTo>
                <a:cubicBezTo>
                  <a:pt x="4660327" y="0"/>
                  <a:pt x="4963886" y="303559"/>
                  <a:pt x="4963886" y="678017"/>
                </a:cubicBezTo>
                <a:lnTo>
                  <a:pt x="4963886" y="6022905"/>
                </a:lnTo>
                <a:cubicBezTo>
                  <a:pt x="4963886" y="6397363"/>
                  <a:pt x="4660327" y="6700922"/>
                  <a:pt x="4285869" y="6700922"/>
                </a:cubicBezTo>
                <a:lnTo>
                  <a:pt x="678017" y="6700922"/>
                </a:lnTo>
                <a:cubicBezTo>
                  <a:pt x="303559" y="6700922"/>
                  <a:pt x="0" y="6397363"/>
                  <a:pt x="0" y="6022905"/>
                </a:cubicBezTo>
                <a:lnTo>
                  <a:pt x="0" y="678017"/>
                </a:lnTo>
                <a:cubicBezTo>
                  <a:pt x="0" y="303559"/>
                  <a:pt x="303559" y="0"/>
                  <a:pt x="678017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5E97D-670F-1A0C-8AEC-A8C29894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6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D95A-9C88-D66C-5245-88F1B4BC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5660613" cy="2008698"/>
          </a:xfrm>
        </p:spPr>
        <p:txBody>
          <a:bodyPr>
            <a:normAutofit/>
          </a:bodyPr>
          <a:lstStyle/>
          <a:p>
            <a:r>
              <a:rPr lang="en-US" dirty="0"/>
              <a:t>Initial Pokémon battling environment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24998A-4340-6664-2A64-D4CCFCF17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37" y="2376834"/>
            <a:ext cx="768351" cy="10307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01520-C4D3-26AC-619B-DDBB7F37E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04447-E0FD-EEF9-922D-2B65A260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98DF1C-C503-5D34-8083-B18514BBD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377" y="3567155"/>
            <a:ext cx="829011" cy="994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511EC2-83D5-1E50-2A0B-AB8785FAC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39" y="2377440"/>
            <a:ext cx="717190" cy="971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6813C8-E428-89CA-6A23-8D5D13472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36" y="3567155"/>
            <a:ext cx="786596" cy="9948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B56DAA-BBF1-6401-4CA6-6C394DF9FB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680" y="2400575"/>
            <a:ext cx="694055" cy="9485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1EABB-AC8B-32E7-B787-50137DF9E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47" y="3613426"/>
            <a:ext cx="670920" cy="948542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2C45C25B-032D-3ED0-9300-38C24769BCA0}"/>
              </a:ext>
            </a:extLst>
          </p:cNvPr>
          <p:cNvSpPr txBox="1">
            <a:spLocks/>
          </p:cNvSpPr>
          <p:nvPr/>
        </p:nvSpPr>
        <p:spPr>
          <a:xfrm>
            <a:off x="340627" y="2569464"/>
            <a:ext cx="4764773" cy="3555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A36B7C5B-C833-16CC-75D6-63E7E202F340}"/>
              </a:ext>
            </a:extLst>
          </p:cNvPr>
          <p:cNvSpPr txBox="1">
            <a:spLocks/>
          </p:cNvSpPr>
          <p:nvPr/>
        </p:nvSpPr>
        <p:spPr>
          <a:xfrm>
            <a:off x="493027" y="2721864"/>
            <a:ext cx="4764773" cy="3555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Informally…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Pokémon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have 2 unique moves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Single’s battle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items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battlefield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 effectiveness does not come in to play</a:t>
            </a:r>
          </a:p>
        </p:txBody>
      </p:sp>
    </p:spTree>
    <p:extLst>
      <p:ext uri="{BB962C8B-B14F-4D97-AF65-F5344CB8AC3E}">
        <p14:creationId xmlns:p14="http://schemas.microsoft.com/office/powerpoint/2010/main" val="50912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93829-01ED-B3E2-F2A0-3BEA0AFE1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C9162-CA18-1AE2-7F44-B4A5A2B54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Initial Pokémon battling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EBC02-4BF3-0290-C7C7-411CC1577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751503-EC69-47D4-531B-6862C6E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555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en-US" dirty="0"/>
              <a:t>More formally…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dirty="0"/>
              <a:t>See image</a:t>
            </a:r>
          </a:p>
          <a:p>
            <a:pPr marL="514350" lvl="1">
              <a:buFont typeface="Arial" panose="020B0604020202020204" pitchFamily="34" charset="0"/>
              <a:buChar char="•"/>
            </a:pPr>
            <a:r>
              <a:rPr lang="en-US" dirty="0"/>
              <a:t>All spaces are discrete</a:t>
            </a:r>
          </a:p>
          <a:p>
            <a:pPr marL="51435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/>
            <a:r>
              <a:rPr lang="en-US" dirty="0"/>
              <a:t>Reward = </a:t>
            </a:r>
          </a:p>
          <a:p>
            <a:pPr marL="514350" lvl="1"/>
            <a:r>
              <a:rPr lang="en-US" dirty="0"/>
              <a:t>Win? +1</a:t>
            </a:r>
          </a:p>
          <a:p>
            <a:pPr marL="514350" lvl="1"/>
            <a:r>
              <a:rPr lang="en-US" dirty="0"/>
              <a:t>Loss? -1</a:t>
            </a:r>
          </a:p>
          <a:p>
            <a:pPr marL="514350" lvl="1"/>
            <a:r>
              <a:rPr lang="en-US" dirty="0"/>
              <a:t>Else? -0.01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AEE5B-E5F9-33F4-883B-04E11DF1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3" r="17402" b="2"/>
          <a:stretch/>
        </p:blipFill>
        <p:spPr>
          <a:xfrm>
            <a:off x="5324241" y="10"/>
            <a:ext cx="6867759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9AFFD-512C-2B04-C43A-7623B63A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753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6B3B35-324C-0E4F-9288-7DF50CE9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A69F2-DBBC-03C0-84EE-30A5127DB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46" y="4769023"/>
            <a:ext cx="11206313" cy="928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DQN on starter battle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1F8CC-EB33-0507-6D32-BDDEA45A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7" y="5697590"/>
            <a:ext cx="11203841" cy="92856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exploration_rate = 	0.1 / 0.2</a:t>
            </a:r>
            <a:br>
              <a:rPr lang="en-US" sz="2000" dirty="0"/>
            </a:br>
            <a:r>
              <a:rPr lang="en-US" sz="2000" dirty="0"/>
              <a:t>n_timesteps = 		10.000</a:t>
            </a:r>
            <a:br>
              <a:rPr lang="en-US" sz="2000" dirty="0"/>
            </a:br>
            <a:r>
              <a:rPr lang="en-US" sz="2000" dirty="0"/>
              <a:t>time_to_train =		&gt; 1 minute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7C3F07-4889-3D88-C88B-08247B92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94" b="1"/>
          <a:stretch/>
        </p:blipFill>
        <p:spPr>
          <a:xfrm>
            <a:off x="20" y="10"/>
            <a:ext cx="12191979" cy="4763159"/>
          </a:xfrm>
          <a:custGeom>
            <a:avLst/>
            <a:gdLst/>
            <a:ahLst/>
            <a:cxnLst/>
            <a:rect l="l" t="t" r="r" b="b"/>
            <a:pathLst>
              <a:path w="12191999" h="4763169">
                <a:moveTo>
                  <a:pt x="0" y="0"/>
                </a:moveTo>
                <a:lnTo>
                  <a:pt x="12191999" y="0"/>
                </a:lnTo>
                <a:lnTo>
                  <a:pt x="12191999" y="4083630"/>
                </a:lnTo>
                <a:cubicBezTo>
                  <a:pt x="12191999" y="4458929"/>
                  <a:pt x="11887759" y="4763169"/>
                  <a:pt x="11512459" y="4763169"/>
                </a:cubicBezTo>
                <a:lnTo>
                  <a:pt x="6172519" y="4763169"/>
                </a:lnTo>
                <a:lnTo>
                  <a:pt x="5997087" y="4763169"/>
                </a:lnTo>
                <a:lnTo>
                  <a:pt x="657146" y="4763169"/>
                </a:lnTo>
                <a:cubicBezTo>
                  <a:pt x="375671" y="4763169"/>
                  <a:pt x="134167" y="4592034"/>
                  <a:pt x="31007" y="4348137"/>
                </a:cubicBezTo>
                <a:lnTo>
                  <a:pt x="0" y="424825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1DC0F-AB02-F0CC-C0B3-8A9C78E3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1/13/2025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ACE54-F08C-6C86-C0FF-D31CED08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7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EA89D-24BE-0EE5-33A2-B6CF3AC4F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C9578E-05B1-4A76-0B89-70FDB36F8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03AF0-29AA-BBC7-C60B-FC6B6917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46" y="4769023"/>
            <a:ext cx="11206313" cy="928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DQN on starter battle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58002-C756-E70C-27A1-4A31E8083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7" y="5697590"/>
            <a:ext cx="11203841" cy="92856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exploration_rate = 	0.5</a:t>
            </a:r>
            <a:br>
              <a:rPr lang="en-US" sz="2000" dirty="0"/>
            </a:br>
            <a:r>
              <a:rPr lang="en-US" sz="2000" dirty="0"/>
              <a:t>n_timesteps = 		100.000</a:t>
            </a:r>
            <a:br>
              <a:rPr lang="en-US" sz="2000" dirty="0"/>
            </a:br>
            <a:r>
              <a:rPr lang="en-US" sz="2000" dirty="0"/>
              <a:t>time_to_train =		~3.3 minutes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DAA3E-0ABA-C2DA-773A-E61765B6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1/13/2025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640A5-D280-6866-EAEC-2287A76E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22F61-4B97-C71B-B83B-C914C9D7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94" b="1"/>
          <a:stretch/>
        </p:blipFill>
        <p:spPr>
          <a:xfrm>
            <a:off x="20" y="10"/>
            <a:ext cx="12191979" cy="4763159"/>
          </a:xfrm>
          <a:custGeom>
            <a:avLst/>
            <a:gdLst/>
            <a:ahLst/>
            <a:cxnLst/>
            <a:rect l="l" t="t" r="r" b="b"/>
            <a:pathLst>
              <a:path w="12191999" h="4763169">
                <a:moveTo>
                  <a:pt x="0" y="0"/>
                </a:moveTo>
                <a:lnTo>
                  <a:pt x="12191999" y="0"/>
                </a:lnTo>
                <a:lnTo>
                  <a:pt x="12191999" y="4083630"/>
                </a:lnTo>
                <a:cubicBezTo>
                  <a:pt x="12191999" y="4458929"/>
                  <a:pt x="11887759" y="4763169"/>
                  <a:pt x="11512459" y="4763169"/>
                </a:cubicBezTo>
                <a:lnTo>
                  <a:pt x="6172519" y="4763169"/>
                </a:lnTo>
                <a:lnTo>
                  <a:pt x="5997087" y="4763169"/>
                </a:lnTo>
                <a:lnTo>
                  <a:pt x="657146" y="4763169"/>
                </a:lnTo>
                <a:cubicBezTo>
                  <a:pt x="375671" y="4763169"/>
                  <a:pt x="134167" y="4592034"/>
                  <a:pt x="31007" y="4348137"/>
                </a:cubicBezTo>
                <a:lnTo>
                  <a:pt x="0" y="42482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300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2BC11C-25CD-BA01-B738-D4A5DD658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86B2A-CA75-E5DA-F42F-D9DC97AB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625880" cy="1805607"/>
          </a:xfrm>
        </p:spPr>
        <p:txBody>
          <a:bodyPr anchor="t">
            <a:normAutofit/>
          </a:bodyPr>
          <a:lstStyle/>
          <a:p>
            <a:r>
              <a:rPr lang="en-US"/>
              <a:t>Contents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1A100-D6A8-832A-1539-3B85EF99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49189-2DB6-60CC-E652-12DD0DBBD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26" y="2569464"/>
            <a:ext cx="5487896" cy="3555491"/>
          </a:xfrm>
        </p:spPr>
        <p:txBody>
          <a:bodyPr anchor="t">
            <a:normAutofit/>
          </a:bodyPr>
          <a:lstStyle/>
          <a:p>
            <a:r>
              <a:rPr lang="en-US" dirty="0"/>
              <a:t>Domain Understanding</a:t>
            </a:r>
          </a:p>
          <a:p>
            <a:r>
              <a:rPr lang="en-US" dirty="0"/>
              <a:t>Pokémon ≡ Math</a:t>
            </a:r>
          </a:p>
          <a:p>
            <a:r>
              <a:rPr lang="en-US" dirty="0"/>
              <a:t>Preliminary Research</a:t>
            </a:r>
          </a:p>
          <a:p>
            <a:r>
              <a:rPr lang="en-US" dirty="0"/>
              <a:t>Experimental Design / Results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EDC370B-A1E5-1BCE-360E-25CD04D0F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7140" y="0"/>
            <a:ext cx="5054860" cy="6858000"/>
          </a:xfrm>
          <a:custGeom>
            <a:avLst/>
            <a:gdLst>
              <a:gd name="connsiteX0" fmla="*/ 677913 w 5054860"/>
              <a:gd name="connsiteY0" fmla="*/ 0 h 6858000"/>
              <a:gd name="connsiteX1" fmla="*/ 5054860 w 5054860"/>
              <a:gd name="connsiteY1" fmla="*/ 0 h 6858000"/>
              <a:gd name="connsiteX2" fmla="*/ 5054860 w 5054860"/>
              <a:gd name="connsiteY2" fmla="*/ 6858000 h 6858000"/>
              <a:gd name="connsiteX3" fmla="*/ 677913 w 5054860"/>
              <a:gd name="connsiteY3" fmla="*/ 6858000 h 6858000"/>
              <a:gd name="connsiteX4" fmla="*/ 0 w 5054860"/>
              <a:gd name="connsiteY4" fmla="*/ 6180087 h 6858000"/>
              <a:gd name="connsiteX5" fmla="*/ 0 w 5054860"/>
              <a:gd name="connsiteY5" fmla="*/ 677913 h 6858000"/>
              <a:gd name="connsiteX6" fmla="*/ 677913 w 505486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4860" h="6858000">
                <a:moveTo>
                  <a:pt x="677913" y="0"/>
                </a:moveTo>
                <a:lnTo>
                  <a:pt x="5054860" y="0"/>
                </a:lnTo>
                <a:lnTo>
                  <a:pt x="505486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red rectangular device with a white screen&#10;&#10;Description automatically generated">
            <a:extLst>
              <a:ext uri="{FF2B5EF4-FFF2-40B4-BE49-F238E27FC236}">
                <a16:creationId xmlns:a16="http://schemas.microsoft.com/office/drawing/2014/main" id="{AA25EEFA-B194-9D7E-CCC8-CF72C1BFA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26" y="838200"/>
            <a:ext cx="3457680" cy="518004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08685-62F6-F950-E33E-A5FAE0E9E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33345-E4D0-2E1A-DCC2-F6B8536E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3B90BF0D-9344-E116-6891-C7532283F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1" t="24466" r="16128" b="10946"/>
          <a:stretch/>
        </p:blipFill>
        <p:spPr>
          <a:xfrm>
            <a:off x="8242300" y="1744458"/>
            <a:ext cx="2861778" cy="279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01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8272E1-BBA8-116D-5EA4-559B50998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8112993-4777-AFE0-429E-012270DC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81178-A6B0-C148-BF84-AE8825962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46" y="4769023"/>
            <a:ext cx="11206313" cy="928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DQN on starter battle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43261-3E6E-29BD-2054-B35A4CAFD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7" y="5697590"/>
            <a:ext cx="11203841" cy="92856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exploration_rate = 	0.5</a:t>
            </a:r>
            <a:br>
              <a:rPr lang="en-US" sz="2000" dirty="0"/>
            </a:br>
            <a:r>
              <a:rPr lang="en-US" sz="2000" dirty="0"/>
              <a:t>n_timesteps = 		1.000.000</a:t>
            </a:r>
            <a:br>
              <a:rPr lang="en-US" sz="2000" dirty="0"/>
            </a:br>
            <a:r>
              <a:rPr lang="en-US" sz="2000" dirty="0"/>
              <a:t>time_to_train =		~35 minutes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6A92D-9830-FDD0-82C0-548C7342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1/13/2025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78ED-D199-898B-8B6D-44E0182B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1F09A-9332-63A7-664D-0EBEAF8D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35" b="1"/>
          <a:stretch/>
        </p:blipFill>
        <p:spPr>
          <a:xfrm>
            <a:off x="20" y="10"/>
            <a:ext cx="12191979" cy="4763159"/>
          </a:xfrm>
          <a:custGeom>
            <a:avLst/>
            <a:gdLst/>
            <a:ahLst/>
            <a:cxnLst/>
            <a:rect l="l" t="t" r="r" b="b"/>
            <a:pathLst>
              <a:path w="12191999" h="4763169">
                <a:moveTo>
                  <a:pt x="0" y="0"/>
                </a:moveTo>
                <a:lnTo>
                  <a:pt x="12191999" y="0"/>
                </a:lnTo>
                <a:lnTo>
                  <a:pt x="12191999" y="4083630"/>
                </a:lnTo>
                <a:cubicBezTo>
                  <a:pt x="12191999" y="4458929"/>
                  <a:pt x="11887759" y="4763169"/>
                  <a:pt x="11512459" y="4763169"/>
                </a:cubicBezTo>
                <a:lnTo>
                  <a:pt x="6172519" y="4763169"/>
                </a:lnTo>
                <a:lnTo>
                  <a:pt x="5997087" y="4763169"/>
                </a:lnTo>
                <a:lnTo>
                  <a:pt x="657146" y="4763169"/>
                </a:lnTo>
                <a:cubicBezTo>
                  <a:pt x="375671" y="4763169"/>
                  <a:pt x="134167" y="4592034"/>
                  <a:pt x="31007" y="4348137"/>
                </a:cubicBezTo>
                <a:lnTo>
                  <a:pt x="0" y="42482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353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9DCCDA-BA15-9771-1E56-C3A737BF7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A6B3B35-324C-0E4F-9288-7DF50CE9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F9F1-E874-CF22-C915-4D301A78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47" y="4990563"/>
            <a:ext cx="11206313" cy="928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MCTS on starter battle</a:t>
            </a:r>
          </a:p>
        </p:txBody>
      </p:sp>
      <p:pic>
        <p:nvPicPr>
          <p:cNvPr id="11" name="Picture 10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1DE2664-297C-7351-F8E9-5CE42E562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t="-1" r="-89" b="2"/>
          <a:stretch/>
        </p:blipFill>
        <p:spPr>
          <a:xfrm>
            <a:off x="-66675" y="10"/>
            <a:ext cx="12329260" cy="4763159"/>
          </a:xfrm>
          <a:custGeom>
            <a:avLst/>
            <a:gdLst/>
            <a:ahLst/>
            <a:cxnLst/>
            <a:rect l="l" t="t" r="r" b="b"/>
            <a:pathLst>
              <a:path w="12191999" h="4763169">
                <a:moveTo>
                  <a:pt x="0" y="0"/>
                </a:moveTo>
                <a:lnTo>
                  <a:pt x="12191999" y="0"/>
                </a:lnTo>
                <a:lnTo>
                  <a:pt x="12191999" y="4083630"/>
                </a:lnTo>
                <a:cubicBezTo>
                  <a:pt x="12191999" y="4458929"/>
                  <a:pt x="11887759" y="4763169"/>
                  <a:pt x="11512459" y="4763169"/>
                </a:cubicBezTo>
                <a:lnTo>
                  <a:pt x="6172519" y="4763169"/>
                </a:lnTo>
                <a:lnTo>
                  <a:pt x="5997087" y="4763169"/>
                </a:lnTo>
                <a:lnTo>
                  <a:pt x="657146" y="4763169"/>
                </a:lnTo>
                <a:cubicBezTo>
                  <a:pt x="375671" y="4763169"/>
                  <a:pt x="134167" y="4592034"/>
                  <a:pt x="31007" y="4348137"/>
                </a:cubicBezTo>
                <a:lnTo>
                  <a:pt x="0" y="424825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6C950-16D0-26B8-16B1-49F4B02D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1/13/2025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2B815-DE21-1046-65D8-48E901F1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5E2C67-A8D1-E8BD-81A1-FDC06775E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65" y="2480640"/>
            <a:ext cx="9499669" cy="18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C7578-C998-E6EC-5CFA-BFF602159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DCD1-1D23-0588-BE8C-100C38836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6625813" cy="1438780"/>
          </a:xfrm>
        </p:spPr>
        <p:txBody>
          <a:bodyPr>
            <a:normAutofit/>
          </a:bodyPr>
          <a:lstStyle/>
          <a:p>
            <a:r>
              <a:rPr lang="en-US" dirty="0"/>
              <a:t>But why?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84A7-E46B-F7FE-D480-BA0AA571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1/13/2025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9CBD0-0904-45E3-6DB0-0DD26C3D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0C52A-E9C8-17FA-4009-BE73A2A5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80" y="2713181"/>
            <a:ext cx="8549243" cy="162409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FB756F-5F0F-2347-5B3E-BA47AF8E9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67" y="2306781"/>
            <a:ext cx="9265733" cy="3870181"/>
          </a:xfrm>
        </p:spPr>
        <p:txBody>
          <a:bodyPr/>
          <a:lstStyle/>
          <a:p>
            <a:r>
              <a:rPr lang="en-US" dirty="0"/>
              <a:t>To put it simply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Smart solutions (like storing state nodes in files) would eliminate most space issues that come with MCTS</a:t>
            </a:r>
          </a:p>
          <a:p>
            <a:r>
              <a:rPr lang="en-US" dirty="0"/>
              <a:t>Choose to continue with model-free</a:t>
            </a:r>
          </a:p>
        </p:txBody>
      </p:sp>
    </p:spTree>
    <p:extLst>
      <p:ext uri="{BB962C8B-B14F-4D97-AF65-F5344CB8AC3E}">
        <p14:creationId xmlns:p14="http://schemas.microsoft.com/office/powerpoint/2010/main" val="3516740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042AA3-5BE5-3AE5-5A03-B899D5ADD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7B2-3BD4-F841-7639-612F3F6A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162"/>
            <a:ext cx="4797012" cy="1802538"/>
          </a:xfrm>
        </p:spPr>
        <p:txBody>
          <a:bodyPr anchor="t">
            <a:normAutofit/>
          </a:bodyPr>
          <a:lstStyle/>
          <a:p>
            <a:r>
              <a:rPr lang="en-US" sz="4100" dirty="0"/>
              <a:t>Defining proper observation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42A55-F3B9-518D-6AC5-D764E49E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1AA1B-834D-8D5A-2942-3BBFC6A7E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7" y="2569464"/>
            <a:ext cx="4765264" cy="3555138"/>
          </a:xfrm>
        </p:spPr>
        <p:txBody>
          <a:bodyPr anchor="ctr">
            <a:normAutofit/>
          </a:bodyPr>
          <a:lstStyle/>
          <a:p>
            <a:r>
              <a:rPr lang="en-US" dirty="0"/>
              <a:t>Start with informal definition</a:t>
            </a:r>
          </a:p>
          <a:p>
            <a:r>
              <a:rPr lang="en-US" dirty="0"/>
              <a:t>Use data to verify limits</a:t>
            </a:r>
          </a:p>
          <a:p>
            <a:r>
              <a:rPr lang="en-US" dirty="0"/>
              <a:t>Choose fitting space representation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6198F3-2CA6-9051-1A4B-4DE87FC6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0" t="29658" r="35110" b="-2"/>
          <a:stretch/>
        </p:blipFill>
        <p:spPr>
          <a:xfrm>
            <a:off x="5413790" y="914400"/>
            <a:ext cx="6356158" cy="5029200"/>
          </a:xfrm>
          <a:custGeom>
            <a:avLst/>
            <a:gdLst/>
            <a:ahLst/>
            <a:cxnLst/>
            <a:rect l="l" t="t" r="r" b="b"/>
            <a:pathLst>
              <a:path w="5244527" h="5181600">
                <a:moveTo>
                  <a:pt x="525103" y="0"/>
                </a:moveTo>
                <a:lnTo>
                  <a:pt x="4719424" y="0"/>
                </a:lnTo>
                <a:cubicBezTo>
                  <a:pt x="5009430" y="0"/>
                  <a:pt x="5244527" y="235097"/>
                  <a:pt x="5244527" y="525103"/>
                </a:cubicBezTo>
                <a:lnTo>
                  <a:pt x="5244527" y="4656497"/>
                </a:lnTo>
                <a:cubicBezTo>
                  <a:pt x="5244527" y="4946503"/>
                  <a:pt x="5009430" y="5181600"/>
                  <a:pt x="4719424" y="5181600"/>
                </a:cubicBezTo>
                <a:lnTo>
                  <a:pt x="525103" y="5181600"/>
                </a:lnTo>
                <a:cubicBezTo>
                  <a:pt x="235097" y="5181600"/>
                  <a:pt x="0" y="4946503"/>
                  <a:pt x="0" y="4656497"/>
                </a:cubicBezTo>
                <a:lnTo>
                  <a:pt x="0" y="525103"/>
                </a:lnTo>
                <a:cubicBezTo>
                  <a:pt x="0" y="235097"/>
                  <a:pt x="235097" y="0"/>
                  <a:pt x="52510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1D251-34BC-C21A-CA92-3A0217F2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7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AE2488-1666-8159-1E78-6F5097066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61B21B-C704-8330-6871-65617F45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76ACE-0A18-CAC0-CC5F-2558D9C3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52" y="752136"/>
            <a:ext cx="4894748" cy="2118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Defining proper observation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93661-EDB3-8D04-9028-60F203DEA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52" y="3240913"/>
            <a:ext cx="3698627" cy="2778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For example: stats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16F4B-D5DE-054A-1C72-69DE5C04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AA0B7-56D0-AFE8-A9A6-85F712A9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A2B284-7FCA-8852-7E9B-82A8357D6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503" b="39815"/>
          <a:stretch/>
        </p:blipFill>
        <p:spPr>
          <a:xfrm>
            <a:off x="5207000" y="1549399"/>
            <a:ext cx="6357304" cy="47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19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45D7E-B56F-B108-F086-1F4EF40B9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E764300-8D44-7C87-9E0E-AB869332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0839B-4611-DB47-A1A8-2752214C4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52" y="752136"/>
            <a:ext cx="4894748" cy="2118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Defining proper observation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8D8E3-3023-26B1-CBB4-8A09109E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71BC5-FC80-64B1-05DC-D6A890DC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53CDC3-1834-E8B4-D131-5B58B5BAE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" b="2857"/>
          <a:stretch/>
        </p:blipFill>
        <p:spPr>
          <a:xfrm>
            <a:off x="5207000" y="1358900"/>
            <a:ext cx="6357304" cy="506480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4FCE3E-6EAA-C0DA-C5B0-AEA85CFD27CB}"/>
              </a:ext>
            </a:extLst>
          </p:cNvPr>
          <p:cNvSpPr txBox="1">
            <a:spLocks/>
          </p:cNvSpPr>
          <p:nvPr/>
        </p:nvSpPr>
        <p:spPr>
          <a:xfrm>
            <a:off x="312252" y="3240913"/>
            <a:ext cx="3698627" cy="2778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For example: stats</a:t>
            </a:r>
          </a:p>
          <a:p>
            <a:r>
              <a:rPr lang="en-US" sz="2000" dirty="0"/>
              <a:t>Base stats</a:t>
            </a:r>
          </a:p>
        </p:txBody>
      </p:sp>
    </p:spTree>
    <p:extLst>
      <p:ext uri="{BB962C8B-B14F-4D97-AF65-F5344CB8AC3E}">
        <p14:creationId xmlns:p14="http://schemas.microsoft.com/office/powerpoint/2010/main" val="1817720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85ADE-1E7E-2AEF-E03F-C8BE2994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A9B8B98-04CA-5524-738E-7CBEE9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18E90-7A81-085E-0409-991F785A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52" y="752136"/>
            <a:ext cx="4894748" cy="2118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Defining proper observation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1A4D2-353F-83A4-1528-69340245D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5996C-55A4-7FF3-DF57-457762DB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EE9EFD-5DC1-521C-2A37-383384B7A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" b="-708"/>
          <a:stretch/>
        </p:blipFill>
        <p:spPr>
          <a:xfrm>
            <a:off x="5207000" y="960437"/>
            <a:ext cx="6357304" cy="564794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861165-9BF6-84CF-4BC8-D7112109E530}"/>
              </a:ext>
            </a:extLst>
          </p:cNvPr>
          <p:cNvSpPr txBox="1">
            <a:spLocks/>
          </p:cNvSpPr>
          <p:nvPr/>
        </p:nvSpPr>
        <p:spPr>
          <a:xfrm>
            <a:off x="312252" y="3240913"/>
            <a:ext cx="3698627" cy="2778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For example: stats</a:t>
            </a:r>
          </a:p>
          <a:p>
            <a:r>
              <a:rPr lang="en-US" sz="2000" dirty="0"/>
              <a:t>Base stats</a:t>
            </a:r>
          </a:p>
          <a:p>
            <a:r>
              <a:rPr lang="en-US" sz="2000" dirty="0"/>
              <a:t>Computed stats</a:t>
            </a:r>
          </a:p>
        </p:txBody>
      </p:sp>
    </p:spTree>
    <p:extLst>
      <p:ext uri="{BB962C8B-B14F-4D97-AF65-F5344CB8AC3E}">
        <p14:creationId xmlns:p14="http://schemas.microsoft.com/office/powerpoint/2010/main" val="1910808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ECD8B-60C4-5067-F851-B2549BD9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F38C1CB-50B0-B40A-A03A-48B655C81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2D889-A17D-40AE-560D-65090F5E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52" y="752136"/>
            <a:ext cx="4894748" cy="2118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Defining proper observation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098BE-B578-1AD6-6317-AFACD979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06D6E-6B2F-A2FB-42C9-37DB2B5C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ACD489-F840-67B3-8D7E-FA24D4D75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r="331"/>
          <a:stretch/>
        </p:blipFill>
        <p:spPr>
          <a:xfrm>
            <a:off x="4010879" y="2775012"/>
            <a:ext cx="6781800" cy="333997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8C84F2-069E-57A2-AEDC-DE8C3DB58321}"/>
              </a:ext>
            </a:extLst>
          </p:cNvPr>
          <p:cNvSpPr txBox="1">
            <a:spLocks/>
          </p:cNvSpPr>
          <p:nvPr/>
        </p:nvSpPr>
        <p:spPr>
          <a:xfrm>
            <a:off x="312252" y="3240913"/>
            <a:ext cx="3698627" cy="2778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For example: stats</a:t>
            </a:r>
          </a:p>
          <a:p>
            <a:r>
              <a:rPr lang="en-US" sz="2000" dirty="0"/>
              <a:t>Base stats</a:t>
            </a:r>
          </a:p>
          <a:p>
            <a:r>
              <a:rPr lang="en-US" sz="2000" dirty="0"/>
              <a:t>Computed stats</a:t>
            </a:r>
          </a:p>
          <a:p>
            <a:r>
              <a:rPr lang="en-US" sz="2000" dirty="0"/>
              <a:t>Verify expected</a:t>
            </a:r>
          </a:p>
        </p:txBody>
      </p:sp>
    </p:spTree>
    <p:extLst>
      <p:ext uri="{BB962C8B-B14F-4D97-AF65-F5344CB8AC3E}">
        <p14:creationId xmlns:p14="http://schemas.microsoft.com/office/powerpoint/2010/main" val="1414993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29E51-C7AB-BC25-8444-1E4B17F64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8D94D0C-A639-6B5D-F4CE-ABB8D112F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54889-000E-D98F-2EDD-FC154B0D4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52" y="752136"/>
            <a:ext cx="4894748" cy="2118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Defining proper observation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59CD8-1691-C844-E27E-34ED77C7D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52" y="2870201"/>
            <a:ext cx="3698627" cy="314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Rince and repeat for every unit in </a:t>
            </a:r>
            <a:r>
              <a:rPr lang="en-US" sz="2000"/>
              <a:t>observation sapce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E1AFE-6A9A-6BDE-98A4-25A6D352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61081-3D33-EC94-ACE4-6C8540F5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94602-00C2-31B8-62EC-50180B73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768" y="164121"/>
            <a:ext cx="3698627" cy="64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49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C63A4A-EAD8-0ABE-1E9B-7F5793AFA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654BF-5BDE-6963-61A9-6BAF46A7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3034"/>
            <a:ext cx="4025406" cy="17996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Gauntlet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D035-C20D-DD10-A612-09F08AF8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45CAA2-D426-CB37-96AF-22268021D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2569465"/>
            <a:ext cx="3993175" cy="3535502"/>
          </a:xfrm>
        </p:spPr>
        <p:txBody>
          <a:bodyPr anchor="b">
            <a:normAutofit fontScale="85000" lnSpcReduction="10000"/>
          </a:bodyPr>
          <a:lstStyle/>
          <a:p>
            <a:r>
              <a:rPr lang="en-US" dirty="0"/>
              <a:t>Have agent traverse locations</a:t>
            </a:r>
          </a:p>
          <a:p>
            <a:r>
              <a:rPr lang="en-US" dirty="0"/>
              <a:t>Locations have encounters &amp; trainers</a:t>
            </a:r>
          </a:p>
          <a:p>
            <a:r>
              <a:rPr lang="en-US" dirty="0"/>
              <a:t>Upon arrival at location:</a:t>
            </a:r>
          </a:p>
          <a:p>
            <a:pPr lvl="1"/>
            <a:r>
              <a:rPr lang="en-US" dirty="0"/>
              <a:t>Agent gets 1 random encounter</a:t>
            </a:r>
          </a:p>
          <a:p>
            <a:pPr lvl="1"/>
            <a:r>
              <a:rPr lang="en-US" dirty="0"/>
              <a:t>Agent fights all trainers</a:t>
            </a:r>
          </a:p>
          <a:p>
            <a:pPr lvl="1"/>
            <a:r>
              <a:rPr lang="en-US" dirty="0"/>
              <a:t>Once all trainers are defeated, move to next location</a:t>
            </a:r>
          </a:p>
          <a:p>
            <a:endParaRPr lang="en-US" dirty="0"/>
          </a:p>
          <a:p>
            <a:r>
              <a:rPr lang="en-US" dirty="0"/>
              <a:t>Beating all locations = max reward.</a:t>
            </a:r>
          </a:p>
          <a:p>
            <a:r>
              <a:rPr lang="en-US" dirty="0"/>
              <a:t>Did not finish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CDB459-8A14-E24D-8E70-BA4599DA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56" t="1" r="40542" b="1"/>
          <a:stretch/>
        </p:blipFill>
        <p:spPr>
          <a:xfrm>
            <a:off x="6184901" y="1"/>
            <a:ext cx="6007099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00A8C-2818-5201-AA86-64470135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40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883C1-9B77-4364-F957-91F1D0BA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79F34-8D2C-9F7F-4C70-C8F4A190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D2FBE67-A7F2-41EA-6D83-4AF0DF58E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27" y="2569464"/>
            <a:ext cx="4847193" cy="35554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Video about abusing RNG</a:t>
            </a:r>
          </a:p>
          <a:p>
            <a:r>
              <a:rPr lang="en-US" dirty="0"/>
              <a:t>Exhaustively and statistically find a sequence of inputs to advance the game</a:t>
            </a:r>
          </a:p>
          <a:p>
            <a:r>
              <a:rPr lang="en-US" dirty="0"/>
              <a:t>Result is action sequence that always beats the game, ALWAYS</a:t>
            </a:r>
          </a:p>
          <a:p>
            <a:r>
              <a:rPr lang="en-US" dirty="0"/>
              <a:t>I wondered: what if we treat it as truly random?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F21A6D-AB49-973B-04F9-A42407FC2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677913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677913 w 6096000"/>
              <a:gd name="connsiteY3" fmla="*/ 6858000 h 6858000"/>
              <a:gd name="connsiteX4" fmla="*/ 0 w 6096000"/>
              <a:gd name="connsiteY4" fmla="*/ 6180087 h 6858000"/>
              <a:gd name="connsiteX5" fmla="*/ 0 w 6096000"/>
              <a:gd name="connsiteY5" fmla="*/ 677913 h 6858000"/>
              <a:gd name="connsiteX6" fmla="*/ 677913 w 6096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5286726-B219-2206-FE61-09BFF128D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803" y="1606669"/>
            <a:ext cx="4512438" cy="364466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D346B-DE7E-9864-4646-E47984C8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UNCHANGED 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388A-2E7B-AE42-E4CF-7E48AB40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B417C-5CCB-59DA-A2E2-6525E2A08C94}"/>
              </a:ext>
            </a:extLst>
          </p:cNvPr>
          <p:cNvSpPr txBox="1"/>
          <p:nvPr/>
        </p:nvSpPr>
        <p:spPr>
          <a:xfrm>
            <a:off x="6540001" y="5397262"/>
            <a:ext cx="52480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3"/>
              </a:rPr>
              <a:t>https://www.youtube.com/watch?v=jNMWkD5VsZ8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  <a:hlinkClick r:id="rId4"/>
              </a:rPr>
              <a:t>https://github.com/KeeyanGhoreshi/PlatinumSimulator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  <a:hlinkClick r:id="rId5"/>
              </a:rPr>
              <a:t>https://github.com/KeeyanGhoreshi/PokemonPlatinumSingleSequence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45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92C169-4926-1B58-F86C-B82AE0A5B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15E41-0EAC-974F-9D08-266AB731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3034"/>
            <a:ext cx="4025406" cy="17996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conclude my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DA2B4-670B-83A3-3AB7-52ADF0BF7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25382E-D6AE-48BE-69F0-3192170D4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2569464"/>
            <a:ext cx="3993175" cy="3555491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Learned about RL and MDP’s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Gained understanding of probability theory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Learned what it takes to create RL environments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Seen limitations of approaches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Hope this was inspiring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7D5CA-CF27-4D64-1871-A551BA16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okémon Platinum - Credits">
            <a:hlinkClick r:id="" action="ppaction://media"/>
            <a:extLst>
              <a:ext uri="{FF2B5EF4-FFF2-40B4-BE49-F238E27FC236}">
                <a16:creationId xmlns:a16="http://schemas.microsoft.com/office/drawing/2014/main" id="{F94A24BF-2B2A-1BCE-E766-918535AC21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2131" r="-1"/>
          <a:stretch/>
        </p:blipFill>
        <p:spPr>
          <a:xfrm>
            <a:off x="6489700" y="-1631950"/>
            <a:ext cx="5702300" cy="101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0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845E6-DE3D-7907-C366-5F579656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/>
              <a:t>Domain Understanding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D02B-4D09-784C-9EE9-51FA9599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C201D-A814-9A48-7A2A-D9BF4982A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630168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Game Freak, Media Company, </a:t>
            </a:r>
            <a:br>
              <a:rPr lang="en-US" dirty="0"/>
            </a:br>
            <a:r>
              <a:rPr lang="en-US" dirty="0"/>
              <a:t>ca. 1980</a:t>
            </a:r>
          </a:p>
          <a:p>
            <a:r>
              <a:rPr lang="en-US" dirty="0"/>
              <a:t>Manga, Anime, TCG and </a:t>
            </a:r>
            <a:br>
              <a:rPr lang="en-US" dirty="0"/>
            </a:br>
            <a:r>
              <a:rPr lang="en-US" dirty="0"/>
              <a:t>Digital Game</a:t>
            </a:r>
          </a:p>
          <a:p>
            <a:r>
              <a:rPr lang="en-US" dirty="0"/>
              <a:t>Short for Pocket Monster</a:t>
            </a:r>
          </a:p>
          <a:p>
            <a:r>
              <a:rPr lang="en-US" dirty="0"/>
              <a:t>Digital Game releases are referred to by generations, or gen for short</a:t>
            </a:r>
          </a:p>
          <a:p>
            <a:r>
              <a:rPr lang="en-US" dirty="0"/>
              <a:t>Gen 4 = focus point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https://en.wikipedia.org/wiki/Pokémon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red and blue background with yellow letters and a white circle&#10;&#10;Description automatically generated">
            <a:extLst>
              <a:ext uri="{FF2B5EF4-FFF2-40B4-BE49-F238E27FC236}">
                <a16:creationId xmlns:a16="http://schemas.microsoft.com/office/drawing/2014/main" id="{F3C2F3EE-8999-6B4B-577C-B611820AD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5" r="3775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3477A-29CE-250E-3E0E-F03D2978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STILL UNCHANGED 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C2219-EE2F-0D29-BC6A-8132CE31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3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3D8FF62-652A-F48D-7206-16657E0B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F665D-7A96-22B8-F490-B359097E7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0162"/>
            <a:ext cx="5285103" cy="1802538"/>
          </a:xfrm>
        </p:spPr>
        <p:txBody>
          <a:bodyPr anchor="t">
            <a:normAutofit/>
          </a:bodyPr>
          <a:lstStyle/>
          <a:p>
            <a:r>
              <a:rPr lang="en-US" dirty="0"/>
              <a:t>Domain Understanding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12EF-A9DA-8AB2-78AB-2045FBFB2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FB46F2E-BE7A-80FE-17C4-CC4F9D73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6" y="2569464"/>
            <a:ext cx="5170977" cy="35551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But what is a Pokémon? Informally…</a:t>
            </a:r>
          </a:p>
          <a:p>
            <a:r>
              <a:rPr lang="en-US" dirty="0"/>
              <a:t>A fictional monster</a:t>
            </a:r>
          </a:p>
          <a:p>
            <a:r>
              <a:rPr lang="en-US" dirty="0"/>
              <a:t>Has some stats that describe it</a:t>
            </a:r>
          </a:p>
          <a:p>
            <a:r>
              <a:rPr lang="en-US" dirty="0"/>
              <a:t>Can battle other Pokémon</a:t>
            </a:r>
          </a:p>
          <a:p>
            <a:r>
              <a:rPr lang="en-US" dirty="0"/>
              <a:t>Resource available to an agent playing the game</a:t>
            </a:r>
          </a:p>
        </p:txBody>
      </p:sp>
      <p:pic>
        <p:nvPicPr>
          <p:cNvPr id="8" name="Content Placeholder 7" descr="A black silhouette of a cartoon character&#10;&#10;Description automatically generated">
            <a:extLst>
              <a:ext uri="{FF2B5EF4-FFF2-40B4-BE49-F238E27FC236}">
                <a16:creationId xmlns:a16="http://schemas.microsoft.com/office/drawing/2014/main" id="{7DBEAFB2-B6F0-159B-A30E-9C8195586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3" b="3"/>
          <a:stretch/>
        </p:blipFill>
        <p:spPr>
          <a:xfrm>
            <a:off x="7649353" y="73524"/>
            <a:ext cx="4453371" cy="3301667"/>
          </a:xfrm>
          <a:custGeom>
            <a:avLst/>
            <a:gdLst/>
            <a:ahLst/>
            <a:cxnLst/>
            <a:rect l="l" t="t" r="r" b="b"/>
            <a:pathLst>
              <a:path w="4453371" h="3301667">
                <a:moveTo>
                  <a:pt x="550289" y="0"/>
                </a:moveTo>
                <a:lnTo>
                  <a:pt x="3903082" y="0"/>
                </a:lnTo>
                <a:cubicBezTo>
                  <a:pt x="4206998" y="0"/>
                  <a:pt x="4453371" y="246373"/>
                  <a:pt x="4453371" y="550289"/>
                </a:cubicBezTo>
                <a:lnTo>
                  <a:pt x="4453371" y="2751378"/>
                </a:lnTo>
                <a:cubicBezTo>
                  <a:pt x="4453371" y="3055294"/>
                  <a:pt x="4206998" y="3301667"/>
                  <a:pt x="3903082" y="3301667"/>
                </a:cubicBezTo>
                <a:lnTo>
                  <a:pt x="550289" y="3301667"/>
                </a:lnTo>
                <a:cubicBezTo>
                  <a:pt x="246373" y="3301667"/>
                  <a:pt x="0" y="3055294"/>
                  <a:pt x="0" y="2751378"/>
                </a:cubicBezTo>
                <a:lnTo>
                  <a:pt x="0" y="550289"/>
                </a:lnTo>
                <a:cubicBezTo>
                  <a:pt x="0" y="246373"/>
                  <a:pt x="246373" y="0"/>
                  <a:pt x="550289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722273-E586-F592-351F-D5CA6C2438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157"/>
          <a:stretch/>
        </p:blipFill>
        <p:spPr>
          <a:xfrm>
            <a:off x="7649354" y="3456713"/>
            <a:ext cx="4453371" cy="3323239"/>
          </a:xfrm>
          <a:custGeom>
            <a:avLst/>
            <a:gdLst/>
            <a:ahLst/>
            <a:cxnLst/>
            <a:rect l="l" t="t" r="r" b="b"/>
            <a:pathLst>
              <a:path w="4453371" h="3323239">
                <a:moveTo>
                  <a:pt x="553884" y="0"/>
                </a:moveTo>
                <a:lnTo>
                  <a:pt x="3899487" y="0"/>
                </a:lnTo>
                <a:cubicBezTo>
                  <a:pt x="4205389" y="0"/>
                  <a:pt x="4453371" y="247982"/>
                  <a:pt x="4453371" y="553884"/>
                </a:cubicBezTo>
                <a:lnTo>
                  <a:pt x="4453371" y="2769355"/>
                </a:lnTo>
                <a:cubicBezTo>
                  <a:pt x="4453371" y="3075257"/>
                  <a:pt x="4205389" y="3323239"/>
                  <a:pt x="3899487" y="3323239"/>
                </a:cubicBezTo>
                <a:lnTo>
                  <a:pt x="553884" y="3323239"/>
                </a:lnTo>
                <a:cubicBezTo>
                  <a:pt x="247982" y="3323239"/>
                  <a:pt x="0" y="3075257"/>
                  <a:pt x="0" y="2769355"/>
                </a:cubicBezTo>
                <a:lnTo>
                  <a:pt x="0" y="553884"/>
                </a:lnTo>
                <a:cubicBezTo>
                  <a:pt x="0" y="247982"/>
                  <a:pt x="247982" y="0"/>
                  <a:pt x="553884" y="0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3D179-9003-E81A-4A13-0BF49F37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WHY ARE YOU STILL READING THIS 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9900-DC7C-554F-7A4D-1E35752E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random_agents_pokemon_battle">
            <a:hlinkClick r:id="" action="ppaction://media"/>
            <a:extLst>
              <a:ext uri="{FF2B5EF4-FFF2-40B4-BE49-F238E27FC236}">
                <a16:creationId xmlns:a16="http://schemas.microsoft.com/office/drawing/2014/main" id="{F2325AA1-04CC-87CD-F784-295064FDF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8" r="42547"/>
          <a:stretch/>
        </p:blipFill>
        <p:spPr>
          <a:xfrm>
            <a:off x="358281" y="2018621"/>
            <a:ext cx="4913666" cy="46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9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AE9ED5-046E-CEFF-0A51-F17EA06DE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3D8FF62-652A-F48D-7206-16657E0B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45646-5DD6-D4A8-6AB7-532537A56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0162"/>
            <a:ext cx="5552916" cy="1802538"/>
          </a:xfrm>
        </p:spPr>
        <p:txBody>
          <a:bodyPr anchor="t">
            <a:normAutofit/>
          </a:bodyPr>
          <a:lstStyle/>
          <a:p>
            <a:r>
              <a:rPr lang="en-US" dirty="0"/>
              <a:t>Pokémon ≡ Math</a:t>
            </a:r>
            <a:br>
              <a:rPr lang="en-US" dirty="0"/>
            </a:br>
            <a:r>
              <a:rPr lang="en-US" sz="1100" u="sng" dirty="0">
                <a:hlinkClick r:id="rId3" action="ppaction://hlinkfile"/>
              </a:rPr>
              <a:t>research_lvde\experiments\defining_a_proper_battle_observation_space.ipynb</a:t>
            </a:r>
            <a:br>
              <a:rPr lang="en-US" sz="1100" u="sng" dirty="0"/>
            </a:br>
            <a:r>
              <a:rPr lang="en-US" sz="1100" u="sng" dirty="0">
                <a:hlinkClick r:id="rId4" action="ppaction://hlinkfile"/>
              </a:rPr>
              <a:t>research_lvde\tex\out\main.pdf#page=17</a:t>
            </a:r>
            <a:endParaRPr lang="en-US" sz="11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D6CC5-DDDC-8E65-3942-21C8DBD2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pic>
        <p:nvPicPr>
          <p:cNvPr id="9" name="Picture 8" descr="A cartoon drawing of a pikachu&#10;&#10;Description automatically generated">
            <a:extLst>
              <a:ext uri="{FF2B5EF4-FFF2-40B4-BE49-F238E27FC236}">
                <a16:creationId xmlns:a16="http://schemas.microsoft.com/office/drawing/2014/main" id="{2F2A542B-C388-9C1A-27E1-16A2F15A6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1"/>
          <a:stretch/>
        </p:blipFill>
        <p:spPr>
          <a:xfrm>
            <a:off x="7649353" y="73524"/>
            <a:ext cx="4453371" cy="3301667"/>
          </a:xfrm>
          <a:custGeom>
            <a:avLst/>
            <a:gdLst/>
            <a:ahLst/>
            <a:cxnLst/>
            <a:rect l="l" t="t" r="r" b="b"/>
            <a:pathLst>
              <a:path w="4453371" h="3301667">
                <a:moveTo>
                  <a:pt x="550289" y="0"/>
                </a:moveTo>
                <a:lnTo>
                  <a:pt x="3903082" y="0"/>
                </a:lnTo>
                <a:cubicBezTo>
                  <a:pt x="4206998" y="0"/>
                  <a:pt x="4453371" y="246373"/>
                  <a:pt x="4453371" y="550289"/>
                </a:cubicBezTo>
                <a:lnTo>
                  <a:pt x="4453371" y="2751378"/>
                </a:lnTo>
                <a:cubicBezTo>
                  <a:pt x="4453371" y="3055294"/>
                  <a:pt x="4206998" y="3301667"/>
                  <a:pt x="3903082" y="3301667"/>
                </a:cubicBezTo>
                <a:lnTo>
                  <a:pt x="550289" y="3301667"/>
                </a:lnTo>
                <a:cubicBezTo>
                  <a:pt x="246373" y="3301667"/>
                  <a:pt x="0" y="3055294"/>
                  <a:pt x="0" y="2751378"/>
                </a:cubicBezTo>
                <a:lnTo>
                  <a:pt x="0" y="550289"/>
                </a:lnTo>
                <a:cubicBezTo>
                  <a:pt x="0" y="246373"/>
                  <a:pt x="246373" y="0"/>
                  <a:pt x="550289" y="0"/>
                </a:cubicBezTo>
                <a:close/>
              </a:path>
            </a:pathLst>
          </a:custGeom>
        </p:spPr>
      </p:pic>
      <p:pic>
        <p:nvPicPr>
          <p:cNvPr id="11" name="Picture 10" descr="A cartoon of a person eating&#10;&#10;Description automatically generated">
            <a:extLst>
              <a:ext uri="{FF2B5EF4-FFF2-40B4-BE49-F238E27FC236}">
                <a16:creationId xmlns:a16="http://schemas.microsoft.com/office/drawing/2014/main" id="{BC1F5D69-AE78-CF40-B467-4B899C4961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84" r="2309"/>
          <a:stretch/>
        </p:blipFill>
        <p:spPr>
          <a:xfrm>
            <a:off x="7649354" y="3456713"/>
            <a:ext cx="4453371" cy="3323239"/>
          </a:xfrm>
          <a:custGeom>
            <a:avLst/>
            <a:gdLst/>
            <a:ahLst/>
            <a:cxnLst/>
            <a:rect l="l" t="t" r="r" b="b"/>
            <a:pathLst>
              <a:path w="4453371" h="3323239">
                <a:moveTo>
                  <a:pt x="553884" y="0"/>
                </a:moveTo>
                <a:lnTo>
                  <a:pt x="3899487" y="0"/>
                </a:lnTo>
                <a:cubicBezTo>
                  <a:pt x="4205389" y="0"/>
                  <a:pt x="4453371" y="247982"/>
                  <a:pt x="4453371" y="553884"/>
                </a:cubicBezTo>
                <a:lnTo>
                  <a:pt x="4453371" y="2769355"/>
                </a:lnTo>
                <a:cubicBezTo>
                  <a:pt x="4453371" y="3075257"/>
                  <a:pt x="4205389" y="3323239"/>
                  <a:pt x="3899487" y="3323239"/>
                </a:cubicBezTo>
                <a:lnTo>
                  <a:pt x="553884" y="3323239"/>
                </a:lnTo>
                <a:cubicBezTo>
                  <a:pt x="247982" y="3323239"/>
                  <a:pt x="0" y="3075257"/>
                  <a:pt x="0" y="2769355"/>
                </a:cubicBezTo>
                <a:lnTo>
                  <a:pt x="0" y="553884"/>
                </a:lnTo>
                <a:cubicBezTo>
                  <a:pt x="0" y="247982"/>
                  <a:pt x="247982" y="0"/>
                  <a:pt x="553884" y="0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DC7F7-91CC-84A4-39B3-A672BC07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STOP FOCUSING ON THIS UNCHANGED 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F4A33-D1BF-A0F6-211E-50A19863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A70AC-5C1E-7E6F-DF37-64505FBD0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079" y="1822522"/>
            <a:ext cx="4148815" cy="49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6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C42CC-8AEA-054D-F559-7AFEB46E3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1633-DAF8-02DF-3D60-56D28FFF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0162"/>
            <a:ext cx="5552916" cy="1802538"/>
          </a:xfrm>
        </p:spPr>
        <p:txBody>
          <a:bodyPr anchor="t">
            <a:normAutofit/>
          </a:bodyPr>
          <a:lstStyle/>
          <a:p>
            <a:r>
              <a:rPr lang="en-US" dirty="0"/>
              <a:t>Pokémon == Math</a:t>
            </a:r>
            <a:br>
              <a:rPr lang="en-US" dirty="0"/>
            </a:br>
            <a:r>
              <a:rPr lang="en-US" sz="1100" u="sng" dirty="0">
                <a:hlinkClick r:id="rId3" action="ppaction://hlinkfile"/>
              </a:rPr>
              <a:t>research_lvde\experiments\defining_a_proper_battle_observation_space.ipynb</a:t>
            </a:r>
            <a:br>
              <a:rPr lang="en-US" sz="1100" u="sng" dirty="0"/>
            </a:br>
            <a:r>
              <a:rPr lang="en-US" sz="1100" u="sng" dirty="0">
                <a:hlinkClick r:id="rId4"/>
              </a:rPr>
              <a:t>https://bulbapedia.bulbagarden.net/wiki/Damage</a:t>
            </a:r>
            <a:br>
              <a:rPr lang="en-US" sz="1100" u="sng" dirty="0"/>
            </a:br>
            <a:r>
              <a:rPr lang="en-US" sz="1100" u="sng" dirty="0">
                <a:hlinkClick r:id="rId5"/>
              </a:rPr>
              <a:t>https://img.pokemondb.net/images/typechart-gen2345.png</a:t>
            </a:r>
            <a:br>
              <a:rPr lang="en-US" sz="1100" u="sng" dirty="0"/>
            </a:br>
            <a:r>
              <a:rPr lang="en-US" sz="1100" u="sng" dirty="0">
                <a:hlinkClick r:id="rId6"/>
              </a:rPr>
              <a:t>https://calc.pokemonshowdown.com/?gen=4</a:t>
            </a:r>
            <a:br>
              <a:rPr lang="en-US" sz="1100" u="sng" dirty="0"/>
            </a:br>
            <a:endParaRPr lang="en-US" sz="11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9247A-43CC-E216-CFB7-3D8B152E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D2CF4-BC0A-C798-A53B-5D99788F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YOU LIKE THIS 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9B47B-273B-13B4-1CD9-A5B29E0D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9BED0-44E5-37A9-D665-BAE37ABD9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59" y="3126098"/>
            <a:ext cx="5086656" cy="2680342"/>
          </a:xfrm>
          <a:prstGeom prst="rect">
            <a:avLst/>
          </a:prstGeom>
        </p:spPr>
      </p:pic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0D75D14F-2F18-DF52-6459-BB5DC0BE7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6" y="2569464"/>
            <a:ext cx="5170977" cy="35551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But wait, there is more!</a:t>
            </a:r>
          </a:p>
        </p:txBody>
      </p:sp>
      <p:pic>
        <p:nvPicPr>
          <p:cNvPr id="14" name="Picture 13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5D532208-A8CA-39CC-0D69-10EE39AA6C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43" y="843511"/>
            <a:ext cx="5170977" cy="51709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EED256-B7C1-BD18-0B1E-B24E90D8B5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245" y="2100006"/>
            <a:ext cx="8884118" cy="452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070857-A5BB-31A2-271D-5715936FCA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4832" y="0"/>
            <a:ext cx="9562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3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E38108-4D6F-B11B-6C3E-799A67D9E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6B3B35-324C-0E4F-9288-7DF50CE9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99F51-C5A0-B1B2-D209-EC82176BE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47" y="4990563"/>
            <a:ext cx="11206313" cy="928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Pokémon ≡ Math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5354-4726-B728-8E53-6777E21DA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18" y="5897931"/>
            <a:ext cx="11203841" cy="5398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For the sake of preserving sanity, we will discuss details throughout</a:t>
            </a:r>
          </a:p>
        </p:txBody>
      </p:sp>
      <p:pic>
        <p:nvPicPr>
          <p:cNvPr id="8" name="Picture 7" descr="A cartoon characters on a red background&#10;&#10;Description automatically generated">
            <a:extLst>
              <a:ext uri="{FF2B5EF4-FFF2-40B4-BE49-F238E27FC236}">
                <a16:creationId xmlns:a16="http://schemas.microsoft.com/office/drawing/2014/main" id="{C08F67F0-C3C6-8318-C68C-97E92091B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r="-1" b="-1"/>
          <a:stretch/>
        </p:blipFill>
        <p:spPr>
          <a:xfrm>
            <a:off x="20" y="10"/>
            <a:ext cx="12191979" cy="4763159"/>
          </a:xfrm>
          <a:custGeom>
            <a:avLst/>
            <a:gdLst/>
            <a:ahLst/>
            <a:cxnLst/>
            <a:rect l="l" t="t" r="r" b="b"/>
            <a:pathLst>
              <a:path w="12191999" h="4763169">
                <a:moveTo>
                  <a:pt x="0" y="0"/>
                </a:moveTo>
                <a:lnTo>
                  <a:pt x="12191999" y="0"/>
                </a:lnTo>
                <a:lnTo>
                  <a:pt x="12191999" y="4083630"/>
                </a:lnTo>
                <a:cubicBezTo>
                  <a:pt x="12191999" y="4458929"/>
                  <a:pt x="11887759" y="4763169"/>
                  <a:pt x="11512459" y="4763169"/>
                </a:cubicBezTo>
                <a:lnTo>
                  <a:pt x="6172519" y="4763169"/>
                </a:lnTo>
                <a:lnTo>
                  <a:pt x="5997087" y="4763169"/>
                </a:lnTo>
                <a:lnTo>
                  <a:pt x="657146" y="4763169"/>
                </a:lnTo>
                <a:cubicBezTo>
                  <a:pt x="375671" y="4763169"/>
                  <a:pt x="134167" y="4592034"/>
                  <a:pt x="31007" y="4348137"/>
                </a:cubicBezTo>
                <a:lnTo>
                  <a:pt x="0" y="424825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61021-13FA-F11E-420A-76CF2E98C7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1/13/2025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C43FB-574B-137E-7F7B-41E15B24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Fine, you win, no more SAMPLE FOOTER TEXT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5EE-9A8A-1252-EE7A-297954F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82537-A93D-4F26-22A6-F47C3FA2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2F2A31-C129-2298-9973-26A0E0FAA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26C8-13C5-E64D-FDEE-A525E046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49808"/>
            <a:ext cx="5093863" cy="1811482"/>
          </a:xfrm>
        </p:spPr>
        <p:txBody>
          <a:bodyPr anchor="t">
            <a:normAutofit/>
          </a:bodyPr>
          <a:lstStyle/>
          <a:p>
            <a:r>
              <a:rPr lang="en-US" dirty="0"/>
              <a:t>Preliminary Research</a:t>
            </a:r>
            <a:br>
              <a:rPr lang="en-US" dirty="0"/>
            </a:br>
            <a:r>
              <a:rPr lang="en-US" sz="1100" u="sng" dirty="0">
                <a:hlinkClick r:id="rId2" action="ppaction://hlinkfile"/>
              </a:rPr>
              <a:t>research_lvde\tex\out\main.pdf#page=20</a:t>
            </a:r>
            <a:endParaRPr lang="en-US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15989-4B75-D0F0-86A8-26DAC089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1/13/2025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234F-8CF4-8972-2E01-4E0F2C8E6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37" y="2574488"/>
            <a:ext cx="5062115" cy="3547872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b="0" dirty="0">
                <a:effectLst/>
              </a:rPr>
              <a:t>How can Markovian decision processes be implemented in Python?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b="0" dirty="0">
                <a:effectLst/>
              </a:rPr>
              <a:t>What are popular (both old and new) reinforcement learning approaches?</a:t>
            </a:r>
          </a:p>
          <a:p>
            <a:pPr marL="342900" indent="-342900">
              <a:buAutoNum type="arabicPeriod"/>
            </a:pPr>
            <a:r>
              <a:rPr lang="en-US" b="0" dirty="0">
                <a:effectLst/>
              </a:rPr>
              <a:t>How can we efficiently simulate Pokémon Platinum?</a:t>
            </a:r>
          </a:p>
        </p:txBody>
      </p:sp>
      <p:pic>
        <p:nvPicPr>
          <p:cNvPr id="9" name="Picture 8" descr="A cartoon of a person holding a book and writing&#10;&#10;Description automatically generated">
            <a:extLst>
              <a:ext uri="{FF2B5EF4-FFF2-40B4-BE49-F238E27FC236}">
                <a16:creationId xmlns:a16="http://schemas.microsoft.com/office/drawing/2014/main" id="{EB1DBF76-5BD3-8A64-EF14-6A146C3EA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43"/>
          <a:stretch/>
        </p:blipFill>
        <p:spPr>
          <a:xfrm>
            <a:off x="7156290" y="78539"/>
            <a:ext cx="4963886" cy="6700922"/>
          </a:xfrm>
          <a:custGeom>
            <a:avLst/>
            <a:gdLst/>
            <a:ahLst/>
            <a:cxnLst/>
            <a:rect l="l" t="t" r="r" b="b"/>
            <a:pathLst>
              <a:path w="4963886" h="6700922">
                <a:moveTo>
                  <a:pt x="678017" y="0"/>
                </a:moveTo>
                <a:lnTo>
                  <a:pt x="4285869" y="0"/>
                </a:lnTo>
                <a:cubicBezTo>
                  <a:pt x="4660327" y="0"/>
                  <a:pt x="4963886" y="303559"/>
                  <a:pt x="4963886" y="678017"/>
                </a:cubicBezTo>
                <a:lnTo>
                  <a:pt x="4963886" y="6022905"/>
                </a:lnTo>
                <a:cubicBezTo>
                  <a:pt x="4963886" y="6397363"/>
                  <a:pt x="4660327" y="6700922"/>
                  <a:pt x="4285869" y="6700922"/>
                </a:cubicBezTo>
                <a:lnTo>
                  <a:pt x="678017" y="6700922"/>
                </a:lnTo>
                <a:cubicBezTo>
                  <a:pt x="303559" y="6700922"/>
                  <a:pt x="0" y="6397363"/>
                  <a:pt x="0" y="6022905"/>
                </a:cubicBezTo>
                <a:lnTo>
                  <a:pt x="0" y="678017"/>
                </a:lnTo>
                <a:cubicBezTo>
                  <a:pt x="0" y="303559"/>
                  <a:pt x="303559" y="0"/>
                  <a:pt x="678017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1AE1D-4642-B0E3-A2DE-5CE34E92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66007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Custom 8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1199</Words>
  <Application>Microsoft Office PowerPoint</Application>
  <PresentationFormat>Widescreen</PresentationFormat>
  <Paragraphs>236</Paragraphs>
  <Slides>30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Arial</vt:lpstr>
      <vt:lpstr>Consolas</vt:lpstr>
      <vt:lpstr>Neue Haas Grotesk Text Pro</vt:lpstr>
      <vt:lpstr>DylanVTI</vt:lpstr>
      <vt:lpstr>A Probabilistic Approach to Pokémon Platinum</vt:lpstr>
      <vt:lpstr>Contents</vt:lpstr>
      <vt:lpstr>Inspiration</vt:lpstr>
      <vt:lpstr>Domain Understanding</vt:lpstr>
      <vt:lpstr>Domain Understanding</vt:lpstr>
      <vt:lpstr>Pokémon ≡ Math research_lvde\experiments\defining_a_proper_battle_observation_space.ipynb research_lvde\tex\out\main.pdf#page=17</vt:lpstr>
      <vt:lpstr>Pokémon == Math research_lvde\experiments\defining_a_proper_battle_observation_space.ipynb https://bulbapedia.bulbagarden.net/wiki/Damage https://img.pokemondb.net/images/typechart-gen2345.png https://calc.pokemonshowdown.com/?gen=4 </vt:lpstr>
      <vt:lpstr>Pokémon ≡ Math</vt:lpstr>
      <vt:lpstr>Preliminary Research research_lvde\tex\out\main.pdf#page=20</vt:lpstr>
      <vt:lpstr>Preliminary Research research_lvde\tex\out\main.pdf#page=17 How can Markovian decision processes be implemented in Python?</vt:lpstr>
      <vt:lpstr>Preliminary Research research_lvde\tex\out\main.pdf#page=19 What are popular (both old and new) reinforcement learning approaches?</vt:lpstr>
      <vt:lpstr>Preliminary Research research_lvde\tex\out\main.pdf#page=23 How can we efficiently simulate Pokémon Platinum?</vt:lpstr>
      <vt:lpstr>To summarize the conclusions…</vt:lpstr>
      <vt:lpstr>To summarize the conclusions…</vt:lpstr>
      <vt:lpstr>Experimental Design</vt:lpstr>
      <vt:lpstr>Initial Pokémon battling environment</vt:lpstr>
      <vt:lpstr>Initial Pokémon battling environment</vt:lpstr>
      <vt:lpstr>DQN on starter battle</vt:lpstr>
      <vt:lpstr>DQN on starter battle</vt:lpstr>
      <vt:lpstr>DQN on starter battle</vt:lpstr>
      <vt:lpstr>MCTS on starter battle</vt:lpstr>
      <vt:lpstr>But why?</vt:lpstr>
      <vt:lpstr>Defining proper observation space</vt:lpstr>
      <vt:lpstr>Defining proper observation space</vt:lpstr>
      <vt:lpstr>Defining proper observation space</vt:lpstr>
      <vt:lpstr>Defining proper observation space</vt:lpstr>
      <vt:lpstr>Defining proper observation space</vt:lpstr>
      <vt:lpstr>Defining proper observation space</vt:lpstr>
      <vt:lpstr>Gauntlet Environment</vt:lpstr>
      <vt:lpstr>To conclude my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Enden,Luc L. van den</dc:creator>
  <cp:lastModifiedBy>Enden,Luc L. van den</cp:lastModifiedBy>
  <cp:revision>136</cp:revision>
  <dcterms:created xsi:type="dcterms:W3CDTF">2025-01-13T11:08:14Z</dcterms:created>
  <dcterms:modified xsi:type="dcterms:W3CDTF">2025-01-13T18:19:04Z</dcterms:modified>
</cp:coreProperties>
</file>